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mp4" ContentType="video/unknown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5" r:id="rId6"/>
    <p:sldId id="266" r:id="rId7"/>
    <p:sldId id="262" r:id="rId8"/>
    <p:sldId id="263" r:id="rId9"/>
    <p:sldId id="264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8764" autoAdjust="0"/>
  </p:normalViewPr>
  <p:slideViewPr>
    <p:cSldViewPr snapToGrid="0" snapToObjects="1">
      <p:cViewPr varScale="1">
        <p:scale>
          <a:sx n="97" d="100"/>
          <a:sy n="97" d="100"/>
        </p:scale>
        <p:origin x="-656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notesMaster" Target="notesMasters/notesMaster1.xml"/><Relationship Id="rId12" Type="http://schemas.openxmlformats.org/officeDocument/2006/relationships/printerSettings" Target="printerSettings/printerSettings1.bin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27B930-C6BD-3C44-88B6-F78181D08AF2}" type="datetimeFigureOut">
              <a:rPr lang="en-US" smtClean="0"/>
              <a:t>6/03/17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7803EF-DE60-5646-A3F8-4CEB16BBD5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2195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 Link to past experiences or knowledge of the students</a:t>
            </a:r>
          </a:p>
          <a:p>
            <a:r>
              <a:rPr lang="en-A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 Actively involve the students</a:t>
            </a:r>
          </a:p>
          <a:p>
            <a:r>
              <a:rPr lang="en-A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 Relevant to the objective of the upcoming lesson</a:t>
            </a:r>
            <a:r>
              <a:rPr lang="en-AU" dirty="0" smtClean="0">
                <a:effectLst/>
              </a:rPr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062E57-5D8C-CE44-A5F7-DA463BC86E0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9699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 Share with students what they are learning or will be able to do</a:t>
            </a:r>
          </a:p>
          <a:p>
            <a:r>
              <a:rPr lang="en-A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 Why the lesson is important</a:t>
            </a:r>
            <a:r>
              <a:rPr lang="en-AU" dirty="0" smtClean="0">
                <a:effectLst/>
              </a:rPr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062E57-5D8C-CE44-A5F7-DA463BC86E0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9699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 </a:t>
            </a:r>
            <a:r>
              <a:rPr lang="en-A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Give students the opportunity to practise with teacher guidance </a:t>
            </a:r>
          </a:p>
          <a:p>
            <a:r>
              <a:rPr lang="en-A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 Provide immediate and specific feedback with knowledge of results</a:t>
            </a:r>
            <a:r>
              <a:rPr lang="en-AU" dirty="0" smtClean="0">
                <a:effectLst/>
              </a:rPr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062E57-5D8C-CE44-A5F7-DA463BC86E0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9699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 </a:t>
            </a:r>
            <a:r>
              <a:rPr lang="en-A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Practise the skill</a:t>
            </a:r>
          </a:p>
          <a:p>
            <a:r>
              <a:rPr lang="en-A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 Encouragement</a:t>
            </a:r>
            <a:r>
              <a:rPr lang="en-AU" dirty="0" smtClean="0">
                <a:effectLst/>
              </a:rPr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062E57-5D8C-CE44-A5F7-DA463BC86E0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9699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 </a:t>
            </a:r>
            <a:r>
              <a:rPr lang="en-A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Teacher summarizes key points of lesson</a:t>
            </a:r>
          </a:p>
          <a:p>
            <a:r>
              <a:rPr lang="en-A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 Students summarize what they have learned</a:t>
            </a:r>
          </a:p>
          <a:p>
            <a:r>
              <a:rPr lang="en-A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 Summarize why lesson is important</a:t>
            </a:r>
          </a:p>
          <a:p>
            <a:r>
              <a:rPr lang="en-A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•Connect to future learning</a:t>
            </a:r>
            <a:r>
              <a:rPr lang="en-AU" dirty="0" smtClean="0">
                <a:effectLst/>
              </a:rPr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062E57-5D8C-CE44-A5F7-DA463BC86E0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9699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AU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A770B-7E9A-3F49-B4EC-03BA2D8E0922}" type="datetimeFigureOut">
              <a:rPr lang="en-US" smtClean="0"/>
              <a:t>6/03/17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1B882-0051-644B-ABF8-39792F86BB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9493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A770B-7E9A-3F49-B4EC-03BA2D8E0922}" type="datetimeFigureOut">
              <a:rPr lang="en-US" smtClean="0"/>
              <a:t>6/03/17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1B882-0051-644B-ABF8-39792F86BB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5244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A770B-7E9A-3F49-B4EC-03BA2D8E0922}" type="datetimeFigureOut">
              <a:rPr lang="en-US" smtClean="0"/>
              <a:t>6/03/17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1B882-0051-644B-ABF8-39792F86BB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9909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A770B-7E9A-3F49-B4EC-03BA2D8E0922}" type="datetimeFigureOut">
              <a:rPr lang="en-US" smtClean="0"/>
              <a:t>6/03/17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1B882-0051-644B-ABF8-39792F86BB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2489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A770B-7E9A-3F49-B4EC-03BA2D8E0922}" type="datetimeFigureOut">
              <a:rPr lang="en-US" smtClean="0"/>
              <a:t>6/03/17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1B882-0051-644B-ABF8-39792F86BB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1707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A770B-7E9A-3F49-B4EC-03BA2D8E0922}" type="datetimeFigureOut">
              <a:rPr lang="en-US" smtClean="0"/>
              <a:t>6/03/17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1B882-0051-644B-ABF8-39792F86BB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0536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A770B-7E9A-3F49-B4EC-03BA2D8E0922}" type="datetimeFigureOut">
              <a:rPr lang="en-US" smtClean="0"/>
              <a:t>6/03/17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1B882-0051-644B-ABF8-39792F86BB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1071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A770B-7E9A-3F49-B4EC-03BA2D8E0922}" type="datetimeFigureOut">
              <a:rPr lang="en-US" smtClean="0"/>
              <a:t>6/03/17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1B882-0051-644B-ABF8-39792F86BB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5686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A770B-7E9A-3F49-B4EC-03BA2D8E0922}" type="datetimeFigureOut">
              <a:rPr lang="en-US" smtClean="0"/>
              <a:t>6/03/17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1B882-0051-644B-ABF8-39792F86BB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7785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A770B-7E9A-3F49-B4EC-03BA2D8E0922}" type="datetimeFigureOut">
              <a:rPr lang="en-US" smtClean="0"/>
              <a:t>6/03/17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1B882-0051-644B-ABF8-39792F86BB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1849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A770B-7E9A-3F49-B4EC-03BA2D8E0922}" type="datetimeFigureOut">
              <a:rPr lang="en-US" smtClean="0"/>
              <a:t>6/03/17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1B882-0051-644B-ABF8-39792F86BB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6816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7A770B-7E9A-3F49-B4EC-03BA2D8E0922}" type="datetimeFigureOut">
              <a:rPr lang="en-US" smtClean="0"/>
              <a:t>6/03/17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B1B882-0051-644B-ABF8-39792F86BB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1374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1.xml"/><Relationship Id="rId5" Type="http://schemas.openxmlformats.org/officeDocument/2006/relationships/image" Target="../media/image1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gi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67073"/>
            <a:ext cx="7772400" cy="2033378"/>
          </a:xfrm>
        </p:spPr>
        <p:txBody>
          <a:bodyPr>
            <a:normAutofit/>
          </a:bodyPr>
          <a:lstStyle/>
          <a:p>
            <a:r>
              <a:rPr lang="en-US" sz="5400" b="1" spc="300" dirty="0" smtClean="0">
                <a:ln w="11430" cmpd="sng">
                  <a:solidFill>
                    <a:schemeClr val="accent1">
                      <a:tint val="10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83000"/>
                        <a:shade val="100000"/>
                        <a:satMod val="200000"/>
                      </a:schemeClr>
                    </a:gs>
                    <a:gs pos="75000">
                      <a:schemeClr val="accent1">
                        <a:tint val="100000"/>
                        <a:shade val="50000"/>
                        <a:satMod val="150000"/>
                      </a:schemeClr>
                    </a:gs>
                  </a:gsLst>
                  <a:lin ang="5400000"/>
                </a:gradFill>
                <a:effectLst>
                  <a:glow rad="45500">
                    <a:schemeClr val="accent1">
                      <a:satMod val="220000"/>
                      <a:alpha val="35000"/>
                    </a:schemeClr>
                  </a:glow>
                </a:effectLst>
                <a:latin typeface="Chalkboard"/>
                <a:cs typeface="Chalkboard"/>
              </a:rPr>
              <a:t>Area of Triangles</a:t>
            </a:r>
            <a:endParaRPr lang="en-US" sz="5400" b="1" spc="300" dirty="0">
              <a:ln w="11430" cmpd="sng">
                <a:solidFill>
                  <a:schemeClr val="accent1">
                    <a:tint val="10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83000"/>
                      <a:shade val="100000"/>
                      <a:satMod val="200000"/>
                    </a:schemeClr>
                  </a:gs>
                  <a:gs pos="75000">
                    <a:schemeClr val="accent1">
                      <a:tint val="100000"/>
                      <a:shade val="50000"/>
                      <a:satMod val="150000"/>
                    </a:schemeClr>
                  </a:gs>
                </a:gsLst>
                <a:lin ang="5400000"/>
              </a:gradFill>
              <a:effectLst>
                <a:glow rad="45500">
                  <a:schemeClr val="accent1">
                    <a:satMod val="220000"/>
                    <a:alpha val="35000"/>
                  </a:schemeClr>
                </a:glow>
              </a:effectLst>
              <a:latin typeface="Chalkboard"/>
              <a:cs typeface="Chalkboard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 smtClean="0"/>
              <a:t>Year 7</a:t>
            </a:r>
          </a:p>
          <a:p>
            <a:r>
              <a:rPr lang="en-US" dirty="0" smtClean="0"/>
              <a:t>Week 6</a:t>
            </a:r>
          </a:p>
          <a:p>
            <a:r>
              <a:rPr lang="en-US" dirty="0" smtClean="0"/>
              <a:t>Lesson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48889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7165" y="206725"/>
            <a:ext cx="8851735" cy="707886"/>
          </a:xfrm>
          <a:prstGeom prst="rect">
            <a:avLst/>
          </a:prstGeom>
          <a:solidFill>
            <a:srgbClr val="DBEEF4"/>
          </a:solidFill>
          <a:ln w="19050" cmpd="sng">
            <a:solidFill>
              <a:srgbClr val="215968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latin typeface="Chalkboard"/>
                <a:cs typeface="Chalkboard"/>
              </a:rPr>
              <a:t>Beginning of the Lesson</a:t>
            </a:r>
            <a:endParaRPr lang="en-US" sz="4000" dirty="0">
              <a:latin typeface="Chalkboard"/>
              <a:cs typeface="Chalkboard"/>
            </a:endParaRPr>
          </a:p>
        </p:txBody>
      </p:sp>
      <p:pic>
        <p:nvPicPr>
          <p:cNvPr id="3" name="Math Antics - Area of a Triangle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1" y="1154865"/>
            <a:ext cx="9144001" cy="5452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2173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7165" y="206725"/>
            <a:ext cx="8851735" cy="70788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 cmpd="sng"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latin typeface="Chalkboard"/>
                <a:cs typeface="Chalkboard"/>
              </a:rPr>
              <a:t>Lesson Objectives</a:t>
            </a:r>
            <a:endParaRPr lang="en-US" sz="4000" dirty="0">
              <a:latin typeface="Chalkboard"/>
              <a:cs typeface="Chalkboard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91724" y="1732026"/>
            <a:ext cx="7547597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Chalkboard"/>
                <a:cs typeface="Chalkboard"/>
              </a:rPr>
              <a:t>How to work out the area of a triangle</a:t>
            </a:r>
            <a:endParaRPr lang="en-US" sz="3200" dirty="0">
              <a:latin typeface="Chalkboard"/>
              <a:cs typeface="Chalkboard"/>
            </a:endParaRPr>
          </a:p>
        </p:txBody>
      </p:sp>
      <p:pic>
        <p:nvPicPr>
          <p:cNvPr id="4" name="Picture 3" descr="triangle-1024x81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9714" y="3274124"/>
            <a:ext cx="4502930" cy="3583875"/>
          </a:xfrm>
          <a:prstGeom prst="rect">
            <a:avLst/>
          </a:prstGeom>
        </p:spPr>
      </p:pic>
      <p:pic>
        <p:nvPicPr>
          <p:cNvPr id="7" name="Picture 6" descr="tumblr_o4ks3hLe0U1sin4f5o1_500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68612">
            <a:off x="520904" y="3211210"/>
            <a:ext cx="2593685" cy="2593685"/>
          </a:xfrm>
          <a:prstGeom prst="rect">
            <a:avLst/>
          </a:prstGeom>
        </p:spPr>
      </p:pic>
      <p:pic>
        <p:nvPicPr>
          <p:cNvPr id="9" name="Picture 8" descr="tumblr_o4ks3hLe0U1sin4f5o1_500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53989">
            <a:off x="6106171" y="3096514"/>
            <a:ext cx="2593685" cy="2593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0503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0" y="553404"/>
            <a:ext cx="9144000" cy="0"/>
          </a:xfrm>
          <a:prstGeom prst="line">
            <a:avLst/>
          </a:prstGeom>
          <a:ln w="12700" cmpd="sng">
            <a:solidFill>
              <a:srgbClr val="632523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0" y="1105074"/>
            <a:ext cx="9144000" cy="0"/>
          </a:xfrm>
          <a:prstGeom prst="line">
            <a:avLst/>
          </a:prstGeom>
          <a:ln w="12700" cmpd="sng">
            <a:solidFill>
              <a:srgbClr val="632523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0" y="-19245"/>
            <a:ext cx="51660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100" dirty="0">
                <a:latin typeface="Chalkboard"/>
                <a:cs typeface="Chalkboard"/>
              </a:rPr>
              <a:t>24</a:t>
            </a:r>
          </a:p>
          <a:p>
            <a:r>
              <a:rPr lang="en-AU" sz="1100" dirty="0">
                <a:latin typeface="Chalkboard"/>
                <a:cs typeface="Chalkboard"/>
              </a:rPr>
              <a:t>7</a:t>
            </a:r>
          </a:p>
          <a:p>
            <a:r>
              <a:rPr lang="en-AU" sz="1100" dirty="0">
                <a:latin typeface="Chalkboard"/>
                <a:cs typeface="Chalkboard"/>
              </a:rPr>
              <a:t>30</a:t>
            </a:r>
          </a:p>
        </p:txBody>
      </p:sp>
      <p:cxnSp>
        <p:nvCxnSpPr>
          <p:cNvPr id="9" name="Straight Connector 8"/>
          <p:cNvCxnSpPr>
            <a:cxnSpLocks/>
          </p:cNvCxnSpPr>
          <p:nvPr/>
        </p:nvCxnSpPr>
        <p:spPr>
          <a:xfrm flipH="1">
            <a:off x="2189228" y="1109729"/>
            <a:ext cx="18714" cy="5748271"/>
          </a:xfrm>
          <a:prstGeom prst="line">
            <a:avLst/>
          </a:prstGeom>
          <a:ln w="12700" cmpd="sng">
            <a:solidFill>
              <a:srgbClr val="632523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223413" y="80378"/>
            <a:ext cx="8343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b="1" dirty="0" smtClean="0">
                <a:latin typeface="Chalkboard"/>
                <a:cs typeface="Chalkboard"/>
              </a:rPr>
              <a:t>Date</a:t>
            </a:r>
            <a:endParaRPr lang="en-AU" sz="2000" b="1" dirty="0">
              <a:latin typeface="Chalkboard"/>
              <a:cs typeface="Chalkboard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66174" y="598893"/>
            <a:ext cx="86406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b="1" dirty="0">
                <a:latin typeface="Chalkboard"/>
                <a:cs typeface="Chalkboard"/>
              </a:rPr>
              <a:t>EQ </a:t>
            </a:r>
            <a:r>
              <a:rPr lang="en-AU" sz="2400" b="1" dirty="0" smtClean="0">
                <a:latin typeface="Chalkboard"/>
                <a:cs typeface="Chalkboard"/>
              </a:rPr>
              <a:t>– How do we calculate the area of a triangle? </a:t>
            </a:r>
            <a:endParaRPr lang="en-AU" sz="2400" b="1" dirty="0">
              <a:latin typeface="Chalkboard"/>
              <a:cs typeface="Chalkboard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07307" y="45022"/>
            <a:ext cx="37548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b="1" dirty="0">
                <a:latin typeface="Chalkboard"/>
                <a:cs typeface="Chalkboard"/>
              </a:rPr>
              <a:t>Topic</a:t>
            </a:r>
            <a:r>
              <a:rPr lang="en-AU" sz="2400" b="1" dirty="0" smtClean="0">
                <a:latin typeface="Chalkboard"/>
                <a:cs typeface="Chalkboard"/>
              </a:rPr>
              <a:t>: Area of a Triangle</a:t>
            </a:r>
            <a:endParaRPr lang="en-AU" sz="2400" dirty="0">
              <a:latin typeface="Chalkboard"/>
              <a:cs typeface="Chalkboard"/>
            </a:endParaRPr>
          </a:p>
        </p:txBody>
      </p:sp>
      <p:pic>
        <p:nvPicPr>
          <p:cNvPr id="2" name="Picture 1" descr="Screen Shot 2017-03-06 at 2.27.5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5078" y="1472552"/>
            <a:ext cx="5981700" cy="27559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783948" y="4522328"/>
            <a:ext cx="317377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Chalkboard"/>
                <a:cs typeface="Chalkboard"/>
              </a:rPr>
              <a:t>Area = ½ (b x h) </a:t>
            </a:r>
            <a:endParaRPr lang="en-US" sz="3200" dirty="0">
              <a:latin typeface="Chalkboard"/>
              <a:cs typeface="Chalkboard"/>
            </a:endParaRPr>
          </a:p>
        </p:txBody>
      </p:sp>
    </p:spTree>
    <p:extLst>
      <p:ext uri="{BB962C8B-B14F-4D97-AF65-F5344CB8AC3E}">
        <p14:creationId xmlns:p14="http://schemas.microsoft.com/office/powerpoint/2010/main" val="3646646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0" y="553404"/>
            <a:ext cx="9144000" cy="0"/>
          </a:xfrm>
          <a:prstGeom prst="line">
            <a:avLst/>
          </a:prstGeom>
          <a:ln w="12700" cmpd="sng">
            <a:solidFill>
              <a:srgbClr val="632523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0" y="1105074"/>
            <a:ext cx="9144000" cy="0"/>
          </a:xfrm>
          <a:prstGeom prst="line">
            <a:avLst/>
          </a:prstGeom>
          <a:ln w="12700" cmpd="sng">
            <a:solidFill>
              <a:srgbClr val="632523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0" y="-19245"/>
            <a:ext cx="51660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100" dirty="0">
                <a:latin typeface="Chalkboard"/>
                <a:cs typeface="Chalkboard"/>
              </a:rPr>
              <a:t>24</a:t>
            </a:r>
          </a:p>
          <a:p>
            <a:r>
              <a:rPr lang="en-AU" sz="1100" dirty="0">
                <a:latin typeface="Chalkboard"/>
                <a:cs typeface="Chalkboard"/>
              </a:rPr>
              <a:t>7</a:t>
            </a:r>
          </a:p>
          <a:p>
            <a:r>
              <a:rPr lang="en-AU" sz="1100" dirty="0">
                <a:latin typeface="Chalkboard"/>
                <a:cs typeface="Chalkboard"/>
              </a:rPr>
              <a:t>30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223413" y="80378"/>
            <a:ext cx="8343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b="1" dirty="0" smtClean="0">
                <a:latin typeface="Chalkboard"/>
                <a:cs typeface="Chalkboard"/>
              </a:rPr>
              <a:t>Date</a:t>
            </a:r>
            <a:endParaRPr lang="en-AU" sz="2000" b="1" dirty="0">
              <a:latin typeface="Chalkboard"/>
              <a:cs typeface="Chalkboard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66174" y="598893"/>
            <a:ext cx="86406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b="1" dirty="0">
                <a:latin typeface="Chalkboard"/>
                <a:cs typeface="Chalkboard"/>
              </a:rPr>
              <a:t>EQ </a:t>
            </a:r>
            <a:r>
              <a:rPr lang="en-AU" sz="2400" b="1" dirty="0" smtClean="0">
                <a:latin typeface="Chalkboard"/>
                <a:cs typeface="Chalkboard"/>
              </a:rPr>
              <a:t>– How do we calculate the area of a triangle? </a:t>
            </a:r>
            <a:endParaRPr lang="en-AU" sz="2400" b="1" dirty="0">
              <a:latin typeface="Chalkboard"/>
              <a:cs typeface="Chalkboard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07307" y="45022"/>
            <a:ext cx="37548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b="1" dirty="0">
                <a:latin typeface="Chalkboard"/>
                <a:cs typeface="Chalkboard"/>
              </a:rPr>
              <a:t>Topic</a:t>
            </a:r>
            <a:r>
              <a:rPr lang="en-AU" sz="2400" b="1" dirty="0" smtClean="0">
                <a:latin typeface="Chalkboard"/>
                <a:cs typeface="Chalkboard"/>
              </a:rPr>
              <a:t>: Area of a Triangle</a:t>
            </a:r>
            <a:endParaRPr lang="en-AU" sz="2400" dirty="0">
              <a:latin typeface="Chalkboard"/>
              <a:cs typeface="Chalkboard"/>
            </a:endParaRPr>
          </a:p>
        </p:txBody>
      </p:sp>
      <p:pic>
        <p:nvPicPr>
          <p:cNvPr id="5" name="Picture 4" descr="Screen Shot 2017-03-06 at 2.30.1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7557"/>
            <a:ext cx="9144000" cy="375062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207942" y="5716268"/>
            <a:ext cx="60722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halkboard"/>
                <a:cs typeface="Chalkboard"/>
              </a:rPr>
              <a:t>Remember: Triangles comes in all shapes and sizes</a:t>
            </a:r>
            <a:endParaRPr lang="en-US" sz="2000" dirty="0">
              <a:latin typeface="Chalkboard"/>
              <a:cs typeface="Chalkboard"/>
            </a:endParaRPr>
          </a:p>
        </p:txBody>
      </p:sp>
    </p:spTree>
    <p:extLst>
      <p:ext uri="{BB962C8B-B14F-4D97-AF65-F5344CB8AC3E}">
        <p14:creationId xmlns:p14="http://schemas.microsoft.com/office/powerpoint/2010/main" val="5822232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0" y="553404"/>
            <a:ext cx="9144000" cy="0"/>
          </a:xfrm>
          <a:prstGeom prst="line">
            <a:avLst/>
          </a:prstGeom>
          <a:ln w="12700" cmpd="sng">
            <a:solidFill>
              <a:srgbClr val="632523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0" y="1105074"/>
            <a:ext cx="9144000" cy="0"/>
          </a:xfrm>
          <a:prstGeom prst="line">
            <a:avLst/>
          </a:prstGeom>
          <a:ln w="12700" cmpd="sng">
            <a:solidFill>
              <a:srgbClr val="632523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0" y="-19245"/>
            <a:ext cx="51660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100" dirty="0">
                <a:latin typeface="Chalkboard"/>
                <a:cs typeface="Chalkboard"/>
              </a:rPr>
              <a:t>24</a:t>
            </a:r>
          </a:p>
          <a:p>
            <a:r>
              <a:rPr lang="en-AU" sz="1100" dirty="0">
                <a:latin typeface="Chalkboard"/>
                <a:cs typeface="Chalkboard"/>
              </a:rPr>
              <a:t>7</a:t>
            </a:r>
          </a:p>
          <a:p>
            <a:r>
              <a:rPr lang="en-AU" sz="1100" dirty="0">
                <a:latin typeface="Chalkboard"/>
                <a:cs typeface="Chalkboard"/>
              </a:rPr>
              <a:t>30</a:t>
            </a:r>
          </a:p>
        </p:txBody>
      </p:sp>
      <p:cxnSp>
        <p:nvCxnSpPr>
          <p:cNvPr id="9" name="Straight Connector 8"/>
          <p:cNvCxnSpPr>
            <a:cxnSpLocks/>
          </p:cNvCxnSpPr>
          <p:nvPr/>
        </p:nvCxnSpPr>
        <p:spPr>
          <a:xfrm flipH="1">
            <a:off x="2189228" y="1109729"/>
            <a:ext cx="18714" cy="5748271"/>
          </a:xfrm>
          <a:prstGeom prst="line">
            <a:avLst/>
          </a:prstGeom>
          <a:ln w="12700" cmpd="sng">
            <a:solidFill>
              <a:srgbClr val="632523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223413" y="80378"/>
            <a:ext cx="8343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b="1" dirty="0" smtClean="0">
                <a:latin typeface="Chalkboard"/>
                <a:cs typeface="Chalkboard"/>
              </a:rPr>
              <a:t>Date</a:t>
            </a:r>
            <a:endParaRPr lang="en-AU" sz="2000" b="1" dirty="0">
              <a:latin typeface="Chalkboard"/>
              <a:cs typeface="Chalkboard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66174" y="598893"/>
            <a:ext cx="86406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b="1" dirty="0">
                <a:latin typeface="Chalkboard"/>
                <a:cs typeface="Chalkboard"/>
              </a:rPr>
              <a:t>EQ </a:t>
            </a:r>
            <a:r>
              <a:rPr lang="en-AU" sz="2400" b="1" dirty="0" smtClean="0">
                <a:latin typeface="Chalkboard"/>
                <a:cs typeface="Chalkboard"/>
              </a:rPr>
              <a:t>– How do we calculate the area of a triangle? </a:t>
            </a:r>
            <a:endParaRPr lang="en-AU" sz="2400" b="1" dirty="0">
              <a:latin typeface="Chalkboard"/>
              <a:cs typeface="Chalkboard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07307" y="45022"/>
            <a:ext cx="37548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b="1" dirty="0">
                <a:latin typeface="Chalkboard"/>
                <a:cs typeface="Chalkboard"/>
              </a:rPr>
              <a:t>Topic</a:t>
            </a:r>
            <a:r>
              <a:rPr lang="en-AU" sz="2400" b="1" dirty="0" smtClean="0">
                <a:latin typeface="Chalkboard"/>
                <a:cs typeface="Chalkboard"/>
              </a:rPr>
              <a:t>: Area of a Triangle</a:t>
            </a:r>
            <a:endParaRPr lang="en-AU" sz="2400" dirty="0">
              <a:latin typeface="Chalkboard"/>
              <a:cs typeface="Chalkboard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362113" y="1166486"/>
            <a:ext cx="1749197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u="sng" dirty="0" smtClean="0">
                <a:latin typeface="Chalkboard"/>
                <a:cs typeface="Chalkboard"/>
              </a:rPr>
              <a:t>Example</a:t>
            </a:r>
            <a:endParaRPr lang="en-US" sz="3200" b="1" u="sng" dirty="0">
              <a:latin typeface="Chalkboard"/>
              <a:cs typeface="Chalkboard"/>
            </a:endParaRPr>
          </a:p>
        </p:txBody>
      </p:sp>
      <p:pic>
        <p:nvPicPr>
          <p:cNvPr id="8" name="Picture 7" descr="Screen Shot 2017-03-06 at 2.31.2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5795" y="2893289"/>
            <a:ext cx="3868205" cy="269373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189228" y="1776917"/>
            <a:ext cx="637866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halkboard"/>
                <a:cs typeface="Chalkboard"/>
              </a:rPr>
              <a:t>Solution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 smtClean="0">
                <a:latin typeface="Chalkboard"/>
                <a:cs typeface="Chalkboard"/>
              </a:rPr>
              <a:t>Write the rule for the area of a triangle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 smtClean="0">
                <a:latin typeface="Chalkboard"/>
                <a:cs typeface="Chalkboard"/>
              </a:rPr>
              <a:t>Substitute the values for </a:t>
            </a:r>
            <a:r>
              <a:rPr lang="en-US" sz="2400" i="1" dirty="0" smtClean="0">
                <a:latin typeface="Chalkboard"/>
                <a:cs typeface="Chalkboard"/>
              </a:rPr>
              <a:t>b</a:t>
            </a:r>
            <a:r>
              <a:rPr lang="en-US" sz="2400" dirty="0" smtClean="0">
                <a:latin typeface="Chalkboard"/>
                <a:cs typeface="Chalkboard"/>
              </a:rPr>
              <a:t> and </a:t>
            </a:r>
            <a:r>
              <a:rPr lang="en-US" sz="2400" i="1" dirty="0" smtClean="0">
                <a:latin typeface="Chalkboard"/>
                <a:cs typeface="Chalkboard"/>
              </a:rPr>
              <a:t>h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 smtClean="0">
                <a:latin typeface="Chalkboard"/>
                <a:cs typeface="Chalkboard"/>
              </a:rPr>
              <a:t>Evaluate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310575" y="3937311"/>
            <a:ext cx="2800140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Chalkboard"/>
                <a:cs typeface="Chalkboard"/>
              </a:rPr>
              <a:t>Area = ½ (b x h)</a:t>
            </a:r>
          </a:p>
          <a:p>
            <a:endParaRPr lang="en-US" sz="2800" dirty="0">
              <a:latin typeface="Chalkboard"/>
              <a:cs typeface="Chalkboard"/>
            </a:endParaRPr>
          </a:p>
          <a:p>
            <a:r>
              <a:rPr lang="en-US" sz="2800" dirty="0" smtClean="0">
                <a:latin typeface="Chalkboard"/>
                <a:cs typeface="Chalkboard"/>
              </a:rPr>
              <a:t>A = ½ (8 x 6)</a:t>
            </a:r>
          </a:p>
          <a:p>
            <a:r>
              <a:rPr lang="en-US" sz="2800" dirty="0" smtClean="0">
                <a:latin typeface="Chalkboard"/>
                <a:cs typeface="Chalkboard"/>
              </a:rPr>
              <a:t>A = ½ (48)</a:t>
            </a:r>
          </a:p>
          <a:p>
            <a:r>
              <a:rPr lang="en-US" sz="2800" dirty="0" smtClean="0">
                <a:latin typeface="Chalkboard"/>
                <a:cs typeface="Chalkboard"/>
              </a:rPr>
              <a:t>A = 24m</a:t>
            </a:r>
            <a:r>
              <a:rPr lang="en-US" sz="2800" baseline="30000" dirty="0" smtClean="0">
                <a:latin typeface="Chalkboard"/>
                <a:cs typeface="Chalkboard"/>
              </a:rPr>
              <a:t>2</a:t>
            </a:r>
            <a:r>
              <a:rPr lang="en-US" sz="2800" dirty="0" smtClean="0">
                <a:latin typeface="Chalkboard"/>
                <a:cs typeface="Chalkboard"/>
              </a:rPr>
              <a:t> </a:t>
            </a:r>
            <a:endParaRPr lang="en-US" sz="2800" dirty="0">
              <a:latin typeface="Chalkboard"/>
              <a:cs typeface="Chalkboard"/>
            </a:endParaRPr>
          </a:p>
        </p:txBody>
      </p:sp>
    </p:spTree>
    <p:extLst>
      <p:ext uri="{BB962C8B-B14F-4D97-AF65-F5344CB8AC3E}">
        <p14:creationId xmlns:p14="http://schemas.microsoft.com/office/powerpoint/2010/main" val="30324539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7165" y="206725"/>
            <a:ext cx="8851735" cy="70788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 cmpd="sng">
            <a:solidFill>
              <a:schemeClr val="accent5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latin typeface="Chalkboard"/>
                <a:cs typeface="Chalkboard"/>
              </a:rPr>
              <a:t>Examples</a:t>
            </a:r>
            <a:endParaRPr lang="en-US" sz="4000" dirty="0">
              <a:latin typeface="Chalkboard"/>
              <a:cs typeface="Chalkboard"/>
            </a:endParaRPr>
          </a:p>
        </p:txBody>
      </p:sp>
      <p:pic>
        <p:nvPicPr>
          <p:cNvPr id="3" name="Picture 2" descr="Screen Shot 2017-03-06 at 2.39.4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287" y="1171856"/>
            <a:ext cx="3545618" cy="2599483"/>
          </a:xfrm>
          <a:prstGeom prst="rect">
            <a:avLst/>
          </a:prstGeom>
        </p:spPr>
      </p:pic>
      <p:pic>
        <p:nvPicPr>
          <p:cNvPr id="4" name="Picture 3" descr="Screen Shot 2017-03-06 at 2.41.42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2207" y="1171856"/>
            <a:ext cx="3104661" cy="308501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50529" y="4000662"/>
            <a:ext cx="2800140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Chalkboard"/>
                <a:cs typeface="Chalkboard"/>
              </a:rPr>
              <a:t>Area = ½ (b x h)</a:t>
            </a:r>
          </a:p>
          <a:p>
            <a:endParaRPr lang="en-US" sz="2800" dirty="0">
              <a:latin typeface="Chalkboard"/>
              <a:cs typeface="Chalkboard"/>
            </a:endParaRPr>
          </a:p>
          <a:p>
            <a:r>
              <a:rPr lang="en-US" sz="2800" dirty="0" smtClean="0">
                <a:latin typeface="Chalkboard"/>
                <a:cs typeface="Chalkboard"/>
              </a:rPr>
              <a:t>A = ½ (12 x 8)</a:t>
            </a:r>
          </a:p>
          <a:p>
            <a:r>
              <a:rPr lang="en-US" sz="2800" dirty="0" smtClean="0">
                <a:latin typeface="Chalkboard"/>
                <a:cs typeface="Chalkboard"/>
              </a:rPr>
              <a:t>A = ½ (96)</a:t>
            </a:r>
          </a:p>
          <a:p>
            <a:r>
              <a:rPr lang="en-US" sz="2800" dirty="0" smtClean="0">
                <a:latin typeface="Chalkboard"/>
                <a:cs typeface="Chalkboard"/>
              </a:rPr>
              <a:t>A = 48cm</a:t>
            </a:r>
            <a:r>
              <a:rPr lang="en-US" sz="2800" baseline="30000" dirty="0" smtClean="0">
                <a:latin typeface="Chalkboard"/>
                <a:cs typeface="Chalkboard"/>
              </a:rPr>
              <a:t>2</a:t>
            </a:r>
            <a:r>
              <a:rPr lang="en-US" sz="2800" dirty="0" smtClean="0">
                <a:latin typeface="Chalkboard"/>
                <a:cs typeface="Chalkboard"/>
              </a:rPr>
              <a:t> </a:t>
            </a:r>
            <a:endParaRPr lang="en-US" sz="2800" dirty="0">
              <a:latin typeface="Chalkboard"/>
              <a:cs typeface="Chalkboard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667823" y="4256867"/>
            <a:ext cx="2903678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Chalkboard"/>
                <a:cs typeface="Chalkboard"/>
              </a:rPr>
              <a:t>Area = ½ (b x h)</a:t>
            </a:r>
          </a:p>
          <a:p>
            <a:endParaRPr lang="en-US" sz="2800" dirty="0">
              <a:latin typeface="Chalkboard"/>
              <a:cs typeface="Chalkboard"/>
            </a:endParaRPr>
          </a:p>
          <a:p>
            <a:r>
              <a:rPr lang="en-US" sz="2800" dirty="0" smtClean="0">
                <a:latin typeface="Chalkboard"/>
                <a:cs typeface="Chalkboard"/>
              </a:rPr>
              <a:t>A = ½ (6.4 x 6.8)</a:t>
            </a:r>
          </a:p>
          <a:p>
            <a:r>
              <a:rPr lang="en-US" sz="2800" dirty="0" smtClean="0">
                <a:latin typeface="Chalkboard"/>
                <a:cs typeface="Chalkboard"/>
              </a:rPr>
              <a:t>A = ½ (43.52)</a:t>
            </a:r>
          </a:p>
          <a:p>
            <a:r>
              <a:rPr lang="en-US" sz="2800" dirty="0" smtClean="0">
                <a:latin typeface="Chalkboard"/>
                <a:cs typeface="Chalkboard"/>
              </a:rPr>
              <a:t>A = 21.76m</a:t>
            </a:r>
            <a:r>
              <a:rPr lang="en-US" sz="2800" baseline="30000" dirty="0" smtClean="0">
                <a:latin typeface="Chalkboard"/>
                <a:cs typeface="Chalkboard"/>
              </a:rPr>
              <a:t>2</a:t>
            </a:r>
            <a:r>
              <a:rPr lang="en-US" sz="2800" dirty="0" smtClean="0">
                <a:latin typeface="Chalkboard"/>
                <a:cs typeface="Chalkboard"/>
              </a:rPr>
              <a:t> </a:t>
            </a:r>
            <a:endParaRPr lang="en-US" sz="2800" dirty="0">
              <a:latin typeface="Chalkboard"/>
              <a:cs typeface="Chalkboard"/>
            </a:endParaRPr>
          </a:p>
        </p:txBody>
      </p:sp>
    </p:spTree>
    <p:extLst>
      <p:ext uri="{BB962C8B-B14F-4D97-AF65-F5344CB8AC3E}">
        <p14:creationId xmlns:p14="http://schemas.microsoft.com/office/powerpoint/2010/main" val="25344108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7165" y="206725"/>
            <a:ext cx="8851735" cy="70788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 cmpd="sng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latin typeface="Chalkboard"/>
                <a:cs typeface="Chalkboard"/>
              </a:rPr>
              <a:t>Task</a:t>
            </a:r>
            <a:endParaRPr lang="en-US" sz="4000" dirty="0">
              <a:latin typeface="Chalkboard"/>
              <a:cs typeface="Chalkboard"/>
            </a:endParaRPr>
          </a:p>
        </p:txBody>
      </p:sp>
      <p:pic>
        <p:nvPicPr>
          <p:cNvPr id="3" name="Picture 2" descr="Screen Shot 2017-03-06 at 2.48.14 P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31"/>
          <a:stretch/>
        </p:blipFill>
        <p:spPr>
          <a:xfrm>
            <a:off x="-1" y="914611"/>
            <a:ext cx="9144001" cy="474239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885890" y="6105977"/>
            <a:ext cx="56092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Chalkboard"/>
                <a:cs typeface="Chalkboard"/>
              </a:rPr>
              <a:t>Then page 20-21 in the textbook</a:t>
            </a:r>
            <a:endParaRPr lang="en-US" sz="2800" dirty="0">
              <a:latin typeface="Chalkboard"/>
              <a:cs typeface="Chalkboard"/>
            </a:endParaRPr>
          </a:p>
        </p:txBody>
      </p:sp>
    </p:spTree>
    <p:extLst>
      <p:ext uri="{BB962C8B-B14F-4D97-AF65-F5344CB8AC3E}">
        <p14:creationId xmlns:p14="http://schemas.microsoft.com/office/powerpoint/2010/main" val="32817803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7165" y="206725"/>
            <a:ext cx="8851735" cy="70788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latin typeface="Chalkboard"/>
                <a:cs typeface="Chalkboard"/>
              </a:rPr>
              <a:t>Summary</a:t>
            </a:r>
            <a:endParaRPr lang="en-US" sz="4000" dirty="0">
              <a:latin typeface="Chalkboard"/>
              <a:cs typeface="Chalkboard"/>
            </a:endParaRPr>
          </a:p>
        </p:txBody>
      </p:sp>
      <p:pic>
        <p:nvPicPr>
          <p:cNvPr id="3" name="Picture 2" descr="Screen Shot 2017-03-06 at 2.27.5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65" y="1079731"/>
            <a:ext cx="5981700" cy="27559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27165" y="4173676"/>
            <a:ext cx="317377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Chalkboard"/>
                <a:cs typeface="Chalkboard"/>
              </a:rPr>
              <a:t>Area = ½ (b x h) </a:t>
            </a:r>
            <a:endParaRPr lang="en-US" sz="3200" dirty="0">
              <a:latin typeface="Chalkboard"/>
              <a:cs typeface="Chalkboard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7165" y="5050425"/>
            <a:ext cx="637866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halkboard"/>
                <a:cs typeface="Chalkboard"/>
              </a:rPr>
              <a:t>Solution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 smtClean="0">
                <a:latin typeface="Chalkboard"/>
                <a:cs typeface="Chalkboard"/>
              </a:rPr>
              <a:t>Write the rule for the area of a triangle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 smtClean="0">
                <a:latin typeface="Chalkboard"/>
                <a:cs typeface="Chalkboard"/>
              </a:rPr>
              <a:t>Substitute the values for </a:t>
            </a:r>
            <a:r>
              <a:rPr lang="en-US" sz="2400" i="1" dirty="0" smtClean="0">
                <a:latin typeface="Chalkboard"/>
                <a:cs typeface="Chalkboard"/>
              </a:rPr>
              <a:t>b</a:t>
            </a:r>
            <a:r>
              <a:rPr lang="en-US" sz="2400" dirty="0" smtClean="0">
                <a:latin typeface="Chalkboard"/>
                <a:cs typeface="Chalkboard"/>
              </a:rPr>
              <a:t> and </a:t>
            </a:r>
            <a:r>
              <a:rPr lang="en-US" sz="2400" i="1" dirty="0" smtClean="0">
                <a:latin typeface="Chalkboard"/>
                <a:cs typeface="Chalkboard"/>
              </a:rPr>
              <a:t>h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 smtClean="0">
                <a:latin typeface="Chalkboard"/>
                <a:cs typeface="Chalkboard"/>
              </a:rPr>
              <a:t>Evaluate</a:t>
            </a:r>
            <a:endParaRPr lang="en-US" sz="2400" dirty="0">
              <a:latin typeface="Chalkboard"/>
              <a:cs typeface="Chalkboard"/>
            </a:endParaRPr>
          </a:p>
        </p:txBody>
      </p:sp>
    </p:spTree>
    <p:extLst>
      <p:ext uri="{BB962C8B-B14F-4D97-AF65-F5344CB8AC3E}">
        <p14:creationId xmlns:p14="http://schemas.microsoft.com/office/powerpoint/2010/main" val="31912828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</TotalTime>
  <Words>338</Words>
  <Application>Microsoft Macintosh PowerPoint</Application>
  <PresentationFormat>On-screen Show (4:3)</PresentationFormat>
  <Paragraphs>74</Paragraphs>
  <Slides>9</Slides>
  <Notes>5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Office Theme</vt:lpstr>
      <vt:lpstr>Area of Triangles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Area of Triangles</dc:title>
  <dc:creator>E4093549</dc:creator>
  <cp:lastModifiedBy>E4093549</cp:lastModifiedBy>
  <cp:revision>14</cp:revision>
  <dcterms:created xsi:type="dcterms:W3CDTF">2017-03-02T07:24:22Z</dcterms:created>
  <dcterms:modified xsi:type="dcterms:W3CDTF">2017-03-06T06:50:40Z</dcterms:modified>
</cp:coreProperties>
</file>